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1" r:id="rId3"/>
    <p:sldId id="257" r:id="rId4"/>
    <p:sldId id="258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57" autoAdjust="0"/>
    <p:restoredTop sz="94660"/>
  </p:normalViewPr>
  <p:slideViewPr>
    <p:cSldViewPr>
      <p:cViewPr varScale="1">
        <p:scale>
          <a:sx n="103" d="100"/>
          <a:sy n="103" d="100"/>
        </p:scale>
        <p:origin x="-2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48D9199-221C-45D4-95BD-B860ED411F49}" type="datetimeFigureOut">
              <a:rPr lang="it-IT" smtClean="0"/>
              <a:pPr/>
              <a:t>04/11/2020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9199-221C-45D4-95BD-B860ED411F49}" type="datetimeFigureOut">
              <a:rPr lang="it-IT" smtClean="0"/>
              <a:pPr/>
              <a:t>04/11/2020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9199-221C-45D4-95BD-B860ED411F49}" type="datetimeFigureOut">
              <a:rPr lang="it-IT" smtClean="0"/>
              <a:pPr/>
              <a:t>04/11/2020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9199-221C-45D4-95BD-B860ED411F49}" type="datetimeFigureOut">
              <a:rPr lang="it-IT" smtClean="0"/>
              <a:pPr/>
              <a:t>04/11/2020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9199-221C-45D4-95BD-B860ED411F49}" type="datetimeFigureOut">
              <a:rPr lang="it-IT" smtClean="0"/>
              <a:pPr/>
              <a:t>04/11/2020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9199-221C-45D4-95BD-B860ED411F49}" type="datetimeFigureOut">
              <a:rPr lang="it-IT" smtClean="0"/>
              <a:pPr/>
              <a:t>04/11/2020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8D9199-221C-45D4-95BD-B860ED411F49}" type="datetimeFigureOut">
              <a:rPr lang="it-IT" smtClean="0"/>
              <a:pPr/>
              <a:t>04/11/2020</a:t>
            </a:fld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48D9199-221C-45D4-95BD-B860ED411F49}" type="datetimeFigureOut">
              <a:rPr lang="it-IT" smtClean="0"/>
              <a:pPr/>
              <a:t>04/11/2020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9199-221C-45D4-95BD-B860ED411F49}" type="datetimeFigureOut">
              <a:rPr lang="it-IT" smtClean="0"/>
              <a:pPr/>
              <a:t>04/11/2020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9199-221C-45D4-95BD-B860ED411F49}" type="datetimeFigureOut">
              <a:rPr lang="it-IT" smtClean="0"/>
              <a:pPr/>
              <a:t>04/11/2020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9199-221C-45D4-95BD-B860ED411F49}" type="datetimeFigureOut">
              <a:rPr lang="it-IT" smtClean="0"/>
              <a:pPr/>
              <a:t>04/11/2020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48D9199-221C-45D4-95BD-B860ED411F49}" type="datetimeFigureOut">
              <a:rPr lang="it-IT" smtClean="0"/>
              <a:pPr/>
              <a:t>04/11/2020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Piano offerta formativa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Adeguamento PTOF</a:t>
            </a:r>
          </a:p>
          <a:p>
            <a:r>
              <a:rPr lang="it-IT" dirty="0" err="1"/>
              <a:t>a.s.</a:t>
            </a:r>
            <a:r>
              <a:rPr lang="it-IT" dirty="0"/>
              <a:t> 2020/2021</a:t>
            </a:r>
          </a:p>
          <a:p>
            <a:endParaRPr lang="it-IT" sz="1200" dirty="0"/>
          </a:p>
          <a:p>
            <a:r>
              <a:rPr lang="it-IT" sz="1600" dirty="0"/>
              <a:t>Delibera del Collegio Docenti del 27.10.2020</a:t>
            </a:r>
          </a:p>
          <a:p>
            <a:r>
              <a:rPr lang="it-IT" sz="1600" dirty="0"/>
              <a:t>Delibera del Collegio di Istituto del </a:t>
            </a:r>
            <a:r>
              <a:rPr lang="it-IT" sz="1600" dirty="0" smtClean="0"/>
              <a:t>3.11.2020</a:t>
            </a:r>
            <a:endParaRPr lang="it-IT" sz="1600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Sport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Tornei di Istituto (pallavolo, altro)*</a:t>
            </a:r>
          </a:p>
          <a:p>
            <a:r>
              <a:rPr lang="it-IT" dirty="0"/>
              <a:t>Gare di Istituto di atletica (Trofeo Pizzini)*</a:t>
            </a:r>
          </a:p>
          <a:p>
            <a:pPr marL="109728" indent="0">
              <a:buNone/>
            </a:pPr>
            <a:endParaRPr lang="it-IT" dirty="0"/>
          </a:p>
          <a:p>
            <a:pPr marL="109728" indent="0">
              <a:buNone/>
            </a:pPr>
            <a:endParaRPr lang="it-IT" dirty="0"/>
          </a:p>
          <a:p>
            <a:pPr marL="109728" indent="0">
              <a:buNone/>
            </a:pPr>
            <a:r>
              <a:rPr lang="it-IT" dirty="0"/>
              <a:t>* </a:t>
            </a:r>
            <a:r>
              <a:rPr lang="it-IT" i="1" dirty="0">
                <a:solidFill>
                  <a:srgbClr val="FF0000"/>
                </a:solidFill>
              </a:rPr>
              <a:t>Le competizioni saranno realizzate in     primavera compatibilmente con la situazione epidemiologica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Educazione alla cittadinanza, solidarietà e volontariato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Dona-</a:t>
            </a:r>
            <a:r>
              <a:rPr lang="en-US" dirty="0" err="1"/>
              <a:t>cibo</a:t>
            </a:r>
            <a:r>
              <a:rPr lang="en-US" dirty="0"/>
              <a:t> (</a:t>
            </a:r>
            <a:r>
              <a:rPr lang="en-US" dirty="0" err="1"/>
              <a:t>colletta</a:t>
            </a:r>
            <a:r>
              <a:rPr lang="en-US" dirty="0"/>
              <a:t> </a:t>
            </a:r>
            <a:r>
              <a:rPr lang="en-US" dirty="0" err="1"/>
              <a:t>alimentare</a:t>
            </a:r>
            <a:r>
              <a:rPr lang="en-US" dirty="0" smtClean="0"/>
              <a:t>)</a:t>
            </a:r>
            <a:endParaRPr lang="it-IT" dirty="0"/>
          </a:p>
          <a:p>
            <a:r>
              <a:rPr lang="it-IT" dirty="0"/>
              <a:t>Progetto AVIS (sensibilizzazione alla donazione del sangue per le classi quinte</a:t>
            </a:r>
            <a:r>
              <a:rPr lang="it-IT" dirty="0" smtClean="0"/>
              <a:t>)</a:t>
            </a:r>
            <a:endParaRPr lang="it-IT" dirty="0"/>
          </a:p>
          <a:p>
            <a:r>
              <a:rPr lang="en-US" dirty="0" err="1"/>
              <a:t>Giornalino</a:t>
            </a:r>
            <a:r>
              <a:rPr lang="en-US" dirty="0"/>
              <a:t> </a:t>
            </a:r>
            <a:r>
              <a:rPr lang="en-US" dirty="0" err="1"/>
              <a:t>scolastico</a:t>
            </a:r>
            <a:endParaRPr lang="it-IT" dirty="0"/>
          </a:p>
          <a:p>
            <a:r>
              <a:rPr lang="it-IT" dirty="0"/>
              <a:t>Progetto sulla Legalità promosso da MIUR e Unione Camere Penali (Il processo penale e I suoi principi fondamentali)</a:t>
            </a:r>
          </a:p>
          <a:p>
            <a:r>
              <a:rPr lang="it-IT" dirty="0"/>
              <a:t>Progetto “Sogna e realizza”, per la promozione della progettualità imprenditorialità giovanile</a:t>
            </a:r>
          </a:p>
          <a:p>
            <a:r>
              <a:rPr lang="it-IT" dirty="0"/>
              <a:t>FAI (Progetto Ciceroni, per la conoscenza e la tutela del patrimonio artistico)</a:t>
            </a:r>
          </a:p>
          <a:p>
            <a:r>
              <a:rPr lang="it-IT" dirty="0"/>
              <a:t>Conferenze a tema (i diritti costituzionali, il lavoro, il welfare, altro)</a:t>
            </a:r>
          </a:p>
          <a:p>
            <a:r>
              <a:rPr lang="it-IT" dirty="0"/>
              <a:t>Partecipazione attiva al Coordinamento delle scuole milanesi per la Legalità e la Cittadinanza Attiva</a:t>
            </a:r>
          </a:p>
          <a:p>
            <a:pPr marL="109728" indent="0">
              <a:buNone/>
            </a:pPr>
            <a:r>
              <a:rPr lang="it-IT" i="1" dirty="0" smtClean="0">
                <a:solidFill>
                  <a:srgbClr val="C00000"/>
                </a:solidFill>
              </a:rPr>
              <a:t>I progetti verranno sviluppati compatibilmente </a:t>
            </a:r>
            <a:r>
              <a:rPr lang="it-IT" i="1" dirty="0">
                <a:solidFill>
                  <a:srgbClr val="C00000"/>
                </a:solidFill>
              </a:rPr>
              <a:t>con la situazione epidemiologica e la possibilità di realizzare efficacemente le azioni previste anche da remoto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Linguaggi</a:t>
            </a:r>
            <a:r>
              <a:rPr lang="en-US" b="1" dirty="0"/>
              <a:t> </a:t>
            </a:r>
            <a:r>
              <a:rPr lang="en-US" b="1" dirty="0" err="1"/>
              <a:t>espressivi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Concorso</a:t>
            </a:r>
            <a:r>
              <a:rPr lang="en-US" dirty="0"/>
              <a:t> </a:t>
            </a:r>
            <a:r>
              <a:rPr lang="en-US" dirty="0" err="1"/>
              <a:t>fotografico</a:t>
            </a:r>
            <a:endParaRPr lang="it-IT" dirty="0"/>
          </a:p>
          <a:p>
            <a:r>
              <a:rPr lang="it-IT" dirty="0"/>
              <a:t>Progetto teatro in lingua inglese</a:t>
            </a:r>
          </a:p>
          <a:p>
            <a:r>
              <a:rPr lang="en-US" dirty="0" err="1"/>
              <a:t>Pomeriggi</a:t>
            </a:r>
            <a:r>
              <a:rPr lang="en-US" dirty="0"/>
              <a:t> </a:t>
            </a:r>
            <a:r>
              <a:rPr lang="en-US" dirty="0" err="1"/>
              <a:t>d’arte</a:t>
            </a:r>
            <a:endParaRPr lang="it-IT" dirty="0"/>
          </a:p>
          <a:p>
            <a:r>
              <a:rPr lang="en-US" dirty="0" err="1"/>
              <a:t>Gruppo</a:t>
            </a:r>
            <a:r>
              <a:rPr lang="en-US" dirty="0"/>
              <a:t> </a:t>
            </a:r>
            <a:r>
              <a:rPr lang="en-US" dirty="0" err="1"/>
              <a:t>Teatro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Scala</a:t>
            </a:r>
            <a:endParaRPr lang="it-IT" dirty="0"/>
          </a:p>
          <a:p>
            <a:r>
              <a:rPr lang="it-IT" dirty="0"/>
              <a:t>Progetto Cinema </a:t>
            </a:r>
          </a:p>
          <a:p>
            <a:r>
              <a:rPr lang="it-IT" dirty="0"/>
              <a:t>Progetto Lettura (incontri con gli autori, lettura ad alta voce)</a:t>
            </a:r>
          </a:p>
          <a:p>
            <a:r>
              <a:rPr lang="it-IT" dirty="0"/>
              <a:t>Laboratori di scrittura creativa</a:t>
            </a:r>
          </a:p>
          <a:p>
            <a:pPr marL="109728" indent="0">
              <a:buNone/>
            </a:pPr>
            <a:r>
              <a:rPr lang="it-IT" i="1" dirty="0" smtClean="0">
                <a:solidFill>
                  <a:srgbClr val="C00000"/>
                </a:solidFill>
              </a:rPr>
              <a:t>I progetti saranno sviluppati da remoto e/o in presenza in base alla </a:t>
            </a:r>
            <a:r>
              <a:rPr lang="it-IT" i="1" smtClean="0">
                <a:solidFill>
                  <a:srgbClr val="C00000"/>
                </a:solidFill>
              </a:rPr>
              <a:t>situazione epidemiologica</a:t>
            </a:r>
            <a:endParaRPr lang="it-IT" i="1" dirty="0">
              <a:solidFill>
                <a:srgbClr val="C00000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Linee d’azione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del Piano Offerta Formativa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sz="5400" dirty="0" smtClean="0"/>
              <a:t>Progetti</a:t>
            </a:r>
          </a:p>
          <a:p>
            <a:pPr algn="just">
              <a:buNone/>
            </a:pPr>
            <a:r>
              <a:rPr lang="it-IT" sz="1600" dirty="0" smtClean="0"/>
              <a:t>Nelle slide che seguono sono indicati i progetti che gli Organi Collegiali della Scuola, pur consapevoli delle difficoltà dettate dall’emergenza sanitaria, hanno inteso confermare per l’anno scolastico in corso.</a:t>
            </a:r>
          </a:p>
          <a:p>
            <a:pPr algn="just">
              <a:buNone/>
            </a:pPr>
            <a:r>
              <a:rPr lang="it-IT" sz="1600" dirty="0" smtClean="0"/>
              <a:t>Si tratta per lo più di quelli che noi definiamo i </a:t>
            </a:r>
            <a:r>
              <a:rPr lang="it-IT" sz="1600" i="1" dirty="0" smtClean="0"/>
              <a:t>progetti storici </a:t>
            </a:r>
            <a:r>
              <a:rPr lang="it-IT" sz="1600" dirty="0" smtClean="0"/>
              <a:t>dell’Istituto, e sui quali si fonda parte della nostra identità di scuola.</a:t>
            </a:r>
          </a:p>
          <a:p>
            <a:pPr algn="just">
              <a:buNone/>
            </a:pPr>
            <a:r>
              <a:rPr lang="it-IT" sz="1600" b="1" dirty="0" smtClean="0"/>
              <a:t>L’altra parte, la più importante, si fonda sull’attività di insegnamento curriculare e sull’interazione d’aula.</a:t>
            </a:r>
          </a:p>
          <a:p>
            <a:pPr algn="just">
              <a:buNone/>
            </a:pPr>
            <a:r>
              <a:rPr lang="it-IT" sz="1600" dirty="0" smtClean="0"/>
              <a:t>I nostri sforzi, nell’anno scolastico in corso, saranno pertanto improntati a sostenere la didattica d’aula pur nella distanza. I nostri studenti non si avvicineranno alla cattedra e non passeranno tra i banchi, ma noi ci impegneremo al massimo </a:t>
            </a:r>
            <a:r>
              <a:rPr lang="it-IT" sz="1600" dirty="0" smtClean="0"/>
              <a:t>perché in ogni condizione sia garantita </a:t>
            </a:r>
            <a:r>
              <a:rPr lang="it-IT" sz="1600" b="1" dirty="0" smtClean="0"/>
              <a:t>la presenza e la condivisione dei saperi</a:t>
            </a:r>
            <a:r>
              <a:rPr lang="it-IT" sz="1600" dirty="0" smtClean="0"/>
              <a:t>, attraverso l’interazione coi pari e con gli adulti.</a:t>
            </a:r>
          </a:p>
          <a:p>
            <a:pPr algn="just">
              <a:buNone/>
            </a:pPr>
            <a:endParaRPr lang="it-IT" sz="1400" b="1" dirty="0" smtClean="0"/>
          </a:p>
          <a:p>
            <a:pPr algn="r">
              <a:buNone/>
            </a:pPr>
            <a:r>
              <a:rPr lang="it-IT" sz="1400" b="1" dirty="0" smtClean="0"/>
              <a:t>La Dirigente Scolastica</a:t>
            </a:r>
          </a:p>
          <a:p>
            <a:pPr algn="r">
              <a:buNone/>
            </a:pPr>
            <a:r>
              <a:rPr lang="it-IT" sz="1400" dirty="0" smtClean="0"/>
              <a:t>Alessandra Condito</a:t>
            </a:r>
            <a:endParaRPr lang="it-IT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Orientamento</a:t>
            </a:r>
            <a:r>
              <a:rPr lang="en-US" b="1" dirty="0"/>
              <a:t> in </a:t>
            </a:r>
            <a:r>
              <a:rPr lang="en-US" b="1" dirty="0" err="1"/>
              <a:t>entrata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Serate di presentazione dell’offerta formativa ai genitori e agli studenti di terza </a:t>
            </a:r>
            <a:r>
              <a:rPr lang="it-IT" dirty="0" err="1"/>
              <a:t>media*</a:t>
            </a:r>
            <a:endParaRPr lang="it-IT" dirty="0"/>
          </a:p>
          <a:p>
            <a:r>
              <a:rPr lang="it-IT" dirty="0"/>
              <a:t>Video di presentazione della </a:t>
            </a:r>
            <a:r>
              <a:rPr lang="it-IT" dirty="0" err="1"/>
              <a:t>scuola*</a:t>
            </a:r>
            <a:endParaRPr lang="it-IT" dirty="0"/>
          </a:p>
          <a:p>
            <a:r>
              <a:rPr lang="it-IT" dirty="0"/>
              <a:t>Indicazioni per il ripasso </a:t>
            </a:r>
            <a:r>
              <a:rPr lang="it-IT" dirty="0" smtClean="0"/>
              <a:t>estivo in vista del primo anno di scuola superiore</a:t>
            </a:r>
            <a:endParaRPr lang="it-IT" dirty="0"/>
          </a:p>
          <a:p>
            <a:r>
              <a:rPr lang="en-US" dirty="0" err="1"/>
              <a:t>Progetto</a:t>
            </a:r>
            <a:r>
              <a:rPr lang="en-US" dirty="0"/>
              <a:t> </a:t>
            </a:r>
            <a:r>
              <a:rPr lang="en-US" dirty="0" err="1"/>
              <a:t>Itinerari</a:t>
            </a:r>
            <a:r>
              <a:rPr lang="en-US" dirty="0"/>
              <a:t> e </a:t>
            </a:r>
            <a:r>
              <a:rPr lang="en-US" dirty="0" err="1" smtClean="0"/>
              <a:t>Approdi</a:t>
            </a:r>
            <a:r>
              <a:rPr lang="en-US" dirty="0" smtClean="0"/>
              <a:t> </a:t>
            </a:r>
            <a:r>
              <a:rPr lang="en-US" dirty="0"/>
              <a:t>(studio </a:t>
            </a:r>
            <a:r>
              <a:rPr lang="en-US" dirty="0" err="1"/>
              <a:t>assistito</a:t>
            </a:r>
            <a:r>
              <a:rPr lang="en-US" dirty="0"/>
              <a:t> </a:t>
            </a:r>
            <a:r>
              <a:rPr lang="en-US" dirty="0" err="1"/>
              <a:t>classi</a:t>
            </a:r>
            <a:r>
              <a:rPr lang="en-US" dirty="0"/>
              <a:t> prime e </a:t>
            </a:r>
            <a:r>
              <a:rPr lang="en-US" dirty="0" err="1"/>
              <a:t>seconde</a:t>
            </a:r>
            <a:r>
              <a:rPr lang="en-US" dirty="0"/>
              <a:t> e </a:t>
            </a:r>
            <a:r>
              <a:rPr lang="en-US" dirty="0" err="1"/>
              <a:t>supporto</a:t>
            </a:r>
            <a:r>
              <a:rPr lang="en-US" dirty="0"/>
              <a:t> </a:t>
            </a:r>
            <a:r>
              <a:rPr lang="en-US" dirty="0" err="1"/>
              <a:t>motivazionale</a:t>
            </a:r>
            <a:r>
              <a:rPr lang="en-US" dirty="0"/>
              <a:t>) 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i="1" dirty="0">
                <a:solidFill>
                  <a:srgbClr val="C00000"/>
                </a:solidFill>
              </a:rPr>
              <a:t>* </a:t>
            </a:r>
            <a:r>
              <a:rPr lang="en-US" i="1" dirty="0" err="1">
                <a:solidFill>
                  <a:srgbClr val="C00000"/>
                </a:solidFill>
              </a:rPr>
              <a:t>da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remoto</a:t>
            </a:r>
            <a:endParaRPr lang="it-IT" i="1" dirty="0">
              <a:solidFill>
                <a:srgbClr val="C00000"/>
              </a:solidFill>
            </a:endParaRPr>
          </a:p>
          <a:p>
            <a:pPr marL="109728" indent="0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Sostegno</a:t>
            </a:r>
            <a:r>
              <a:rPr lang="en-US" b="1" dirty="0"/>
              <a:t> e </a:t>
            </a:r>
            <a:r>
              <a:rPr lang="en-US" b="1" dirty="0" err="1"/>
              <a:t>recupero</a:t>
            </a:r>
            <a:r>
              <a:rPr lang="en-US" b="1" dirty="0"/>
              <a:t>*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Corsi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recupero</a:t>
            </a:r>
            <a:endParaRPr lang="it-IT" dirty="0"/>
          </a:p>
          <a:p>
            <a:r>
              <a:rPr lang="en-US" dirty="0" err="1"/>
              <a:t>Sportelli</a:t>
            </a:r>
            <a:r>
              <a:rPr lang="en-US" dirty="0"/>
              <a:t> </a:t>
            </a:r>
            <a:r>
              <a:rPr lang="en-US" dirty="0" err="1"/>
              <a:t>disciplinari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* </a:t>
            </a:r>
            <a:r>
              <a:rPr lang="en-US" i="1" dirty="0">
                <a:solidFill>
                  <a:srgbClr val="C00000"/>
                </a:solidFill>
              </a:rPr>
              <a:t>In </a:t>
            </a:r>
            <a:r>
              <a:rPr lang="en-US" i="1" dirty="0" err="1">
                <a:solidFill>
                  <a:srgbClr val="C00000"/>
                </a:solidFill>
              </a:rPr>
              <a:t>presenza</a:t>
            </a:r>
            <a:r>
              <a:rPr lang="en-US" i="1" dirty="0">
                <a:solidFill>
                  <a:srgbClr val="C00000"/>
                </a:solidFill>
              </a:rPr>
              <a:t> o </a:t>
            </a:r>
            <a:r>
              <a:rPr lang="en-US" i="1" dirty="0" err="1">
                <a:solidFill>
                  <a:srgbClr val="C00000"/>
                </a:solidFill>
              </a:rPr>
              <a:t>da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remoto</a:t>
            </a:r>
            <a:r>
              <a:rPr lang="en-US" i="1" dirty="0">
                <a:solidFill>
                  <a:srgbClr val="C00000"/>
                </a:solidFill>
              </a:rPr>
              <a:t> a </a:t>
            </a:r>
            <a:r>
              <a:rPr lang="en-US" i="1" dirty="0" err="1">
                <a:solidFill>
                  <a:srgbClr val="C00000"/>
                </a:solidFill>
              </a:rPr>
              <a:t>seconda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delle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condizioni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epidemiologiche</a:t>
            </a:r>
            <a:endParaRPr lang="it-IT" i="1" dirty="0">
              <a:solidFill>
                <a:srgbClr val="C00000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Orientamento</a:t>
            </a:r>
            <a:r>
              <a:rPr lang="en-US" b="1" dirty="0"/>
              <a:t> in </a:t>
            </a:r>
            <a:r>
              <a:rPr lang="en-US" b="1" dirty="0" err="1"/>
              <a:t>uscita</a:t>
            </a:r>
            <a:r>
              <a:rPr lang="en-US" b="1" dirty="0"/>
              <a:t>*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Servizio di orientamento universitario</a:t>
            </a:r>
          </a:p>
          <a:p>
            <a:r>
              <a:rPr lang="en-US" dirty="0" err="1"/>
              <a:t>Sportello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i="1" dirty="0"/>
              <a:t>counseling</a:t>
            </a:r>
            <a:endParaRPr lang="it-IT" dirty="0"/>
          </a:p>
          <a:p>
            <a:r>
              <a:rPr lang="en-US" dirty="0"/>
              <a:t>PCTO</a:t>
            </a:r>
            <a:endParaRPr lang="it-IT" dirty="0"/>
          </a:p>
          <a:p>
            <a:r>
              <a:rPr lang="it-IT" dirty="0"/>
              <a:t>Verso l’Università (preparazione per l’area matematica dei test d’ingresso universitari come il TOL del Politecnico)</a:t>
            </a:r>
          </a:p>
          <a:p>
            <a:r>
              <a:rPr lang="it-IT" dirty="0"/>
              <a:t> </a:t>
            </a:r>
            <a:r>
              <a:rPr lang="it-IT" dirty="0" err="1"/>
              <a:t>Unitest</a:t>
            </a:r>
            <a:r>
              <a:rPr lang="it-IT" dirty="0"/>
              <a:t> (preparazione ai test universitari di  Medicina,Odontoiatria, Veterinaria)</a:t>
            </a:r>
          </a:p>
          <a:p>
            <a:pPr>
              <a:buNone/>
            </a:pPr>
            <a:r>
              <a:rPr lang="it-IT" dirty="0"/>
              <a:t>* </a:t>
            </a:r>
            <a:r>
              <a:rPr lang="it-IT" i="1" dirty="0">
                <a:solidFill>
                  <a:srgbClr val="C00000"/>
                </a:solidFill>
              </a:rPr>
              <a:t>Prevalentemente da remoto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Cultura scientifica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Progetto</a:t>
            </a:r>
            <a:r>
              <a:rPr lang="en-US" sz="2400" dirty="0"/>
              <a:t> UNISTEM</a:t>
            </a:r>
            <a:endParaRPr lang="it-IT" sz="2400" dirty="0"/>
          </a:p>
          <a:p>
            <a:r>
              <a:rPr lang="en-US" sz="2400" dirty="0" err="1"/>
              <a:t>Progetto</a:t>
            </a:r>
            <a:r>
              <a:rPr lang="en-US" sz="2400" dirty="0"/>
              <a:t> </a:t>
            </a:r>
            <a:r>
              <a:rPr lang="en-US" sz="2400" dirty="0" err="1"/>
              <a:t>Cervellamente</a:t>
            </a:r>
            <a:endParaRPr lang="en-US" sz="2400" dirty="0"/>
          </a:p>
          <a:p>
            <a:r>
              <a:rPr lang="en-US" sz="2400" dirty="0" err="1"/>
              <a:t>Cusmibio</a:t>
            </a:r>
            <a:endParaRPr lang="en-US" sz="2400" dirty="0"/>
          </a:p>
          <a:p>
            <a:r>
              <a:rPr lang="it-IT" sz="2400" dirty="0" smtClean="0"/>
              <a:t>Corsi </a:t>
            </a:r>
            <a:r>
              <a:rPr lang="it-IT" sz="2400" dirty="0"/>
              <a:t>di potenziamento scientifico </a:t>
            </a:r>
            <a:r>
              <a:rPr lang="it-IT" sz="2400" dirty="0" smtClean="0"/>
              <a:t>(Arduino</a:t>
            </a:r>
            <a:r>
              <a:rPr lang="it-IT" sz="2400" dirty="0"/>
              <a:t>)</a:t>
            </a:r>
          </a:p>
          <a:p>
            <a:r>
              <a:rPr lang="it-IT" sz="2400" dirty="0"/>
              <a:t>Incontri e conferenze con esperti </a:t>
            </a:r>
          </a:p>
          <a:p>
            <a:r>
              <a:rPr lang="it-IT" sz="2400" dirty="0"/>
              <a:t>Progetto  Scienze a </a:t>
            </a:r>
            <a:r>
              <a:rPr lang="it-IT" sz="2400" dirty="0" smtClean="0"/>
              <a:t>Scuola </a:t>
            </a:r>
            <a:endParaRPr lang="it-IT" sz="2400" dirty="0"/>
          </a:p>
          <a:p>
            <a:endParaRPr lang="it-IT" dirty="0">
              <a:highlight>
                <a:srgbClr val="FFFF00"/>
              </a:highlight>
            </a:endParaRP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</a:t>
            </a:r>
            <a:r>
              <a:rPr lang="it-IT" sz="2400" i="1" dirty="0" smtClean="0">
                <a:solidFill>
                  <a:srgbClr val="C00000"/>
                </a:solidFill>
              </a:rPr>
              <a:t>I </a:t>
            </a:r>
            <a:r>
              <a:rPr lang="it-IT" sz="2400" i="1" dirty="0">
                <a:solidFill>
                  <a:srgbClr val="C00000"/>
                </a:solidFill>
              </a:rPr>
              <a:t>progetti verranno realizzati compatibilmente alle disponibilità/possibilità degli Enti e degli Esperti di modulare la loro proposta da remoto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Potenziamento lingue straniere e certificazioni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err="1"/>
              <a:t>Bilinguismo</a:t>
            </a:r>
            <a:r>
              <a:rPr lang="en-US" sz="2000" dirty="0"/>
              <a:t> (</a:t>
            </a:r>
            <a:r>
              <a:rPr lang="en-US" sz="2000" dirty="0" err="1" smtClean="0"/>
              <a:t>Inglese</a:t>
            </a:r>
            <a:r>
              <a:rPr lang="en-US" sz="2000" dirty="0" smtClean="0"/>
              <a:t>/</a:t>
            </a:r>
            <a:r>
              <a:rPr lang="en-US" sz="2000" dirty="0" err="1" smtClean="0"/>
              <a:t>Francese</a:t>
            </a:r>
            <a:r>
              <a:rPr lang="en-US" sz="2000" dirty="0"/>
              <a:t>)</a:t>
            </a:r>
          </a:p>
          <a:p>
            <a:r>
              <a:rPr lang="it-IT" sz="2000" dirty="0"/>
              <a:t>Corsi di potenziamento di spagnolo e tedesco</a:t>
            </a:r>
          </a:p>
          <a:p>
            <a:r>
              <a:rPr lang="it-IT" sz="2000" dirty="0"/>
              <a:t>Corso preparatorio alla certificazione </a:t>
            </a:r>
            <a:r>
              <a:rPr lang="it-IT" sz="2000" dirty="0" err="1"/>
              <a:t>Preliminary</a:t>
            </a:r>
            <a:r>
              <a:rPr lang="it-IT" sz="2000" dirty="0"/>
              <a:t> English Test (PET)</a:t>
            </a:r>
          </a:p>
          <a:p>
            <a:r>
              <a:rPr lang="it-IT" sz="2000" dirty="0"/>
              <a:t>Corso preparatorio alla certificazione First Certificate (FCE)</a:t>
            </a:r>
          </a:p>
          <a:p>
            <a:r>
              <a:rPr lang="it-IT" sz="2000" dirty="0"/>
              <a:t>Corso preparatorio alla certificazione CAE</a:t>
            </a:r>
          </a:p>
          <a:p>
            <a:r>
              <a:rPr lang="it-IT" sz="2000" dirty="0"/>
              <a:t>Corso preparatorio alla certificazione </a:t>
            </a:r>
            <a:r>
              <a:rPr lang="it-IT" sz="2000" dirty="0" err="1"/>
              <a:t>Diplome</a:t>
            </a:r>
            <a:r>
              <a:rPr lang="it-IT" sz="2000" dirty="0"/>
              <a:t> d'</a:t>
            </a:r>
            <a:r>
              <a:rPr lang="it-IT" sz="2000" dirty="0" err="1"/>
              <a:t>Études</a:t>
            </a:r>
            <a:r>
              <a:rPr lang="it-IT" sz="2000" dirty="0"/>
              <a:t> en Langue </a:t>
            </a:r>
            <a:r>
              <a:rPr lang="it-IT" sz="2000" dirty="0" err="1"/>
              <a:t>Française</a:t>
            </a:r>
            <a:r>
              <a:rPr lang="it-IT" sz="2000" dirty="0"/>
              <a:t> (DELF)</a:t>
            </a:r>
          </a:p>
          <a:p>
            <a:r>
              <a:rPr lang="it-IT" sz="2000" dirty="0"/>
              <a:t>Progetto </a:t>
            </a:r>
            <a:r>
              <a:rPr lang="it-IT" sz="2000" dirty="0" err="1"/>
              <a:t>Transalp</a:t>
            </a:r>
            <a:r>
              <a:rPr lang="it-IT" sz="2000" dirty="0"/>
              <a:t> (scambi culturali con la Francia)</a:t>
            </a:r>
          </a:p>
          <a:p>
            <a:r>
              <a:rPr lang="it-IT" sz="2000" dirty="0"/>
              <a:t>Laboratorio di conversazione in lingua inglese con docente </a:t>
            </a:r>
            <a:r>
              <a:rPr lang="it-IT" sz="2000" dirty="0" smtClean="0"/>
              <a:t>madrelingua</a:t>
            </a:r>
          </a:p>
          <a:p>
            <a:endParaRPr lang="it-IT" sz="2000" dirty="0" smtClean="0"/>
          </a:p>
          <a:p>
            <a:pPr>
              <a:buNone/>
            </a:pPr>
            <a:r>
              <a:rPr lang="it-IT" sz="2000" i="1" dirty="0" smtClean="0">
                <a:solidFill>
                  <a:srgbClr val="C00000"/>
                </a:solidFill>
              </a:rPr>
              <a:t>    I corsi verranno svolti prevalentemente da remoto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Didattica digitale e certificazioni informatiche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scuola</a:t>
            </a:r>
            <a:r>
              <a:rPr lang="en-US" dirty="0"/>
              <a:t> è </a:t>
            </a:r>
            <a:r>
              <a:rPr lang="en-US" dirty="0" err="1"/>
              <a:t>Ente</a:t>
            </a:r>
            <a:r>
              <a:rPr lang="en-US" dirty="0"/>
              <a:t> </a:t>
            </a:r>
            <a:r>
              <a:rPr lang="en-US" dirty="0" err="1"/>
              <a:t>accreditato</a:t>
            </a:r>
            <a:r>
              <a:rPr lang="en-US" dirty="0"/>
              <a:t> AICA per </a:t>
            </a:r>
            <a:r>
              <a:rPr lang="en-US" dirty="0" err="1"/>
              <a:t>corsi</a:t>
            </a:r>
            <a:r>
              <a:rPr lang="en-US" dirty="0"/>
              <a:t> ed </a:t>
            </a:r>
            <a:r>
              <a:rPr lang="en-US" dirty="0" err="1"/>
              <a:t>esami</a:t>
            </a:r>
            <a:r>
              <a:rPr lang="en-US" dirty="0"/>
              <a:t> European Computer Driving License (ICDL) in </a:t>
            </a:r>
            <a:r>
              <a:rPr lang="en-US" dirty="0" err="1"/>
              <a:t>presenza</a:t>
            </a:r>
            <a:r>
              <a:rPr lang="en-US" dirty="0"/>
              <a:t> e da </a:t>
            </a:r>
            <a:r>
              <a:rPr lang="en-US" dirty="0" err="1"/>
              <a:t>remoto</a:t>
            </a:r>
            <a:r>
              <a:rPr lang="en-US" dirty="0"/>
              <a:t>.</a:t>
            </a:r>
          </a:p>
          <a:p>
            <a:endParaRPr lang="en-US" dirty="0"/>
          </a:p>
          <a:p>
            <a:pPr>
              <a:buNone/>
            </a:pPr>
            <a:r>
              <a:rPr lang="en-US" i="1" dirty="0">
                <a:solidFill>
                  <a:srgbClr val="FF0000"/>
                </a:solidFill>
              </a:rPr>
              <a:t>   </a:t>
            </a:r>
            <a:r>
              <a:rPr lang="en-US" i="1" dirty="0">
                <a:solidFill>
                  <a:srgbClr val="C00000"/>
                </a:solidFill>
              </a:rPr>
              <a:t>La </a:t>
            </a:r>
            <a:r>
              <a:rPr lang="en-US" i="1" dirty="0" err="1">
                <a:solidFill>
                  <a:srgbClr val="C00000"/>
                </a:solidFill>
              </a:rPr>
              <a:t>scuola</a:t>
            </a:r>
            <a:r>
              <a:rPr lang="en-US" i="1" dirty="0">
                <a:solidFill>
                  <a:srgbClr val="C00000"/>
                </a:solidFill>
              </a:rPr>
              <a:t> è </a:t>
            </a:r>
            <a:r>
              <a:rPr lang="en-US" i="1" dirty="0" err="1">
                <a:solidFill>
                  <a:srgbClr val="C00000"/>
                </a:solidFill>
              </a:rPr>
              <a:t>dotata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degli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strumenti</a:t>
            </a:r>
            <a:r>
              <a:rPr lang="en-US" i="1" dirty="0">
                <a:solidFill>
                  <a:srgbClr val="C00000"/>
                </a:solidFill>
              </a:rPr>
              <a:t> e </a:t>
            </a:r>
            <a:r>
              <a:rPr lang="en-US" i="1" dirty="0" err="1">
                <a:solidFill>
                  <a:srgbClr val="C00000"/>
                </a:solidFill>
              </a:rPr>
              <a:t>dei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dispositivi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necessari</a:t>
            </a:r>
            <a:r>
              <a:rPr lang="en-US" i="1" dirty="0">
                <a:solidFill>
                  <a:srgbClr val="C00000"/>
                </a:solidFill>
              </a:rPr>
              <a:t> per la </a:t>
            </a:r>
            <a:r>
              <a:rPr lang="en-US" i="1" dirty="0" err="1">
                <a:solidFill>
                  <a:srgbClr val="C00000"/>
                </a:solidFill>
              </a:rPr>
              <a:t>didattica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digitale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integrata</a:t>
            </a:r>
            <a:r>
              <a:rPr lang="en-US" i="1" dirty="0">
                <a:solidFill>
                  <a:srgbClr val="C00000"/>
                </a:solidFill>
              </a:rPr>
              <a:t> in </a:t>
            </a:r>
            <a:r>
              <a:rPr lang="en-US" i="1" dirty="0" err="1">
                <a:solidFill>
                  <a:srgbClr val="C00000"/>
                </a:solidFill>
              </a:rPr>
              <a:t>tutte</a:t>
            </a:r>
            <a:r>
              <a:rPr lang="en-US" i="1" dirty="0">
                <a:solidFill>
                  <a:srgbClr val="C00000"/>
                </a:solidFill>
              </a:rPr>
              <a:t> le </a:t>
            </a:r>
            <a:r>
              <a:rPr lang="en-US" i="1" dirty="0" err="1">
                <a:solidFill>
                  <a:srgbClr val="C00000"/>
                </a:solidFill>
              </a:rPr>
              <a:t>classi</a:t>
            </a:r>
            <a:r>
              <a:rPr lang="en-US" i="1" dirty="0">
                <a:solidFill>
                  <a:srgbClr val="C00000"/>
                </a:solidFill>
              </a:rPr>
              <a:t>.</a:t>
            </a:r>
            <a:endParaRPr lang="it-IT" i="1" dirty="0">
              <a:solidFill>
                <a:srgbClr val="C00000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Salute e </a:t>
            </a:r>
            <a:r>
              <a:rPr lang="en-US" b="1" dirty="0" err="1"/>
              <a:t>benessere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Sportello</a:t>
            </a:r>
            <a:r>
              <a:rPr lang="en-US" sz="2400" dirty="0"/>
              <a:t> </a:t>
            </a:r>
            <a:r>
              <a:rPr lang="en-US" sz="2400" dirty="0" err="1"/>
              <a:t>psicologico</a:t>
            </a:r>
            <a:endParaRPr lang="it-IT" sz="2400" dirty="0"/>
          </a:p>
          <a:p>
            <a:r>
              <a:rPr lang="it-IT" sz="2400" dirty="0"/>
              <a:t>Corso sulla sessualità e l’affettività (AIED)</a:t>
            </a:r>
          </a:p>
          <a:p>
            <a:r>
              <a:rPr lang="it-IT" sz="2400" dirty="0"/>
              <a:t>Progetto “Aiutarsi ad educare” (incontri per genitori e docenti sui temi dell’educazione e dell’adolescenza)</a:t>
            </a:r>
          </a:p>
          <a:p>
            <a:r>
              <a:rPr lang="it-IT" sz="2400" dirty="0"/>
              <a:t>Incontri di Coaching genitoriale</a:t>
            </a:r>
          </a:p>
          <a:p>
            <a:r>
              <a:rPr lang="it-IT" sz="2400" dirty="0"/>
              <a:t>ITACA (interventi sui disturbi mentali in adolescenza)</a:t>
            </a:r>
          </a:p>
          <a:p>
            <a:endParaRPr lang="it-IT" dirty="0">
              <a:highlight>
                <a:srgbClr val="FFFF00"/>
              </a:highlight>
            </a:endParaRPr>
          </a:p>
          <a:p>
            <a:pPr>
              <a:buNone/>
            </a:pPr>
            <a:r>
              <a:rPr lang="it-IT" i="1" dirty="0" smtClean="0">
                <a:solidFill>
                  <a:srgbClr val="FF0000"/>
                </a:solidFill>
              </a:rPr>
              <a:t>   </a:t>
            </a:r>
            <a:r>
              <a:rPr lang="it-IT" i="1" dirty="0" smtClean="0">
                <a:solidFill>
                  <a:srgbClr val="C00000"/>
                </a:solidFill>
              </a:rPr>
              <a:t>Tutti </a:t>
            </a:r>
            <a:r>
              <a:rPr lang="it-IT" i="1" dirty="0">
                <a:solidFill>
                  <a:srgbClr val="C00000"/>
                </a:solidFill>
              </a:rPr>
              <a:t>i progetti possono essere realizzati sia in presenza che da remoto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436</TotalTime>
  <Words>720</Words>
  <Application>Microsoft Office PowerPoint</Application>
  <PresentationFormat>Presentazione su schermo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Tramonto</vt:lpstr>
      <vt:lpstr>Piano offerta formativa</vt:lpstr>
      <vt:lpstr>Linee d’azione  del Piano Offerta Formativa</vt:lpstr>
      <vt:lpstr>Orientamento in entrata</vt:lpstr>
      <vt:lpstr>Sostegno e recupero*</vt:lpstr>
      <vt:lpstr>Orientamento in uscita*</vt:lpstr>
      <vt:lpstr>Cultura scientifica</vt:lpstr>
      <vt:lpstr>Potenziamento lingue straniere e certificazioni</vt:lpstr>
      <vt:lpstr>Didattica digitale e certificazioni informatiche</vt:lpstr>
      <vt:lpstr>Salute e benessere</vt:lpstr>
      <vt:lpstr>Sport</vt:lpstr>
      <vt:lpstr>Educazione alla cittadinanza, solidarietà e volontariato</vt:lpstr>
      <vt:lpstr>Linguaggi espressivi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preside</dc:creator>
  <cp:lastModifiedBy>preside</cp:lastModifiedBy>
  <cp:revision>86</cp:revision>
  <dcterms:created xsi:type="dcterms:W3CDTF">2019-10-23T09:59:54Z</dcterms:created>
  <dcterms:modified xsi:type="dcterms:W3CDTF">2020-11-04T14:05:54Z</dcterms:modified>
</cp:coreProperties>
</file>