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0" r:id="rId3"/>
    <p:sldId id="271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57" autoAdjust="0"/>
    <p:restoredTop sz="94660"/>
  </p:normalViewPr>
  <p:slideViewPr>
    <p:cSldViewPr>
      <p:cViewPr varScale="1">
        <p:scale>
          <a:sx n="103" d="100"/>
          <a:sy n="103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48D9199-221C-45D4-95BD-B860ED411F49}" type="datetimeFigureOut">
              <a:rPr lang="it-IT" smtClean="0"/>
              <a:pPr/>
              <a:t>14/11/2019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0470DB-B471-4ED8-88B3-43F29A9DFB7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ceoeinsteinmilano.edu.it/circ1920/organigramma%202019%202020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Piano offerta formativa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Adeguamento PTOF</a:t>
            </a:r>
          </a:p>
          <a:p>
            <a:r>
              <a:rPr lang="it-IT" dirty="0" err="1" smtClean="0"/>
              <a:t>a.s.</a:t>
            </a:r>
            <a:r>
              <a:rPr lang="it-IT" dirty="0" smtClean="0"/>
              <a:t> </a:t>
            </a:r>
            <a:r>
              <a:rPr lang="it-IT" dirty="0" smtClean="0"/>
              <a:t>2019/2020</a:t>
            </a:r>
          </a:p>
          <a:p>
            <a:endParaRPr lang="it-IT" sz="1200" dirty="0" smtClean="0"/>
          </a:p>
          <a:p>
            <a:r>
              <a:rPr lang="it-IT" sz="1600" dirty="0" smtClean="0"/>
              <a:t>Delibera del Collegio docenti del 29.10.2019</a:t>
            </a:r>
          </a:p>
          <a:p>
            <a:r>
              <a:rPr lang="it-IT" sz="1600" dirty="0" smtClean="0"/>
              <a:t>Delibera del Collegio Docenti del 13.11.2019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Didattica digitale e certificazioni informatiche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Computer Driving License (ECDL)</a:t>
            </a:r>
            <a:endParaRPr lang="it-IT" dirty="0"/>
          </a:p>
          <a:p>
            <a:r>
              <a:rPr lang="it-IT" dirty="0"/>
              <a:t>AUTOCAD base  e avanzato</a:t>
            </a:r>
          </a:p>
          <a:p>
            <a:r>
              <a:rPr lang="it-IT" dirty="0"/>
              <a:t>REVIT (Building Information </a:t>
            </a:r>
            <a:r>
              <a:rPr lang="it-IT" dirty="0" err="1"/>
              <a:t>Modelling</a:t>
            </a:r>
            <a:r>
              <a:rPr lang="it-IT" dirty="0"/>
              <a:t> - metodologia di progettazione e utilizzo di software di modellazione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pPr>
              <a:buNone/>
            </a:pPr>
            <a:r>
              <a:rPr lang="it-IT" sz="2000" dirty="0" smtClean="0"/>
              <a:t>P.S. Tutte le classi sono dotate di PC, videoproiettore o LIM, collegamento a Internet. </a:t>
            </a:r>
            <a:endParaRPr lang="it-IT" sz="2000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Salute e </a:t>
            </a:r>
            <a:r>
              <a:rPr lang="en-US" b="1" dirty="0" err="1"/>
              <a:t>benessere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Sportello</a:t>
            </a:r>
            <a:r>
              <a:rPr lang="en-US" dirty="0"/>
              <a:t> </a:t>
            </a:r>
            <a:r>
              <a:rPr lang="en-US" dirty="0" err="1"/>
              <a:t>psicologico</a:t>
            </a:r>
            <a:endParaRPr lang="it-IT" dirty="0"/>
          </a:p>
          <a:p>
            <a:r>
              <a:rPr lang="it-IT" dirty="0"/>
              <a:t>Corso sulla prevenzione delle dipendenze (</a:t>
            </a:r>
            <a:r>
              <a:rPr lang="it-IT" dirty="0" err="1"/>
              <a:t>Minotauro</a:t>
            </a:r>
            <a:r>
              <a:rPr lang="it-IT" dirty="0"/>
              <a:t>)</a:t>
            </a:r>
          </a:p>
          <a:p>
            <a:r>
              <a:rPr lang="it-IT" dirty="0"/>
              <a:t>Corso sulla sessualità e l’affettività (AIED)</a:t>
            </a:r>
          </a:p>
          <a:p>
            <a:r>
              <a:rPr lang="it-IT" dirty="0" err="1"/>
              <a:t>Peer</a:t>
            </a:r>
            <a:r>
              <a:rPr lang="it-IT" dirty="0"/>
              <a:t> </a:t>
            </a:r>
            <a:r>
              <a:rPr lang="it-IT" dirty="0" err="1"/>
              <a:t>education</a:t>
            </a:r>
            <a:r>
              <a:rPr lang="it-IT" dirty="0"/>
              <a:t> – Progetto Rete SPS (Scuole che Promuovono Salute)</a:t>
            </a:r>
          </a:p>
          <a:p>
            <a:r>
              <a:rPr lang="it-IT" dirty="0"/>
              <a:t>Progetto “Aiutarsi ad educare” (incontri per genitori e docenti sui temi dell’educazione e dell’adolescenza)</a:t>
            </a:r>
          </a:p>
          <a:p>
            <a:r>
              <a:rPr lang="it-IT" dirty="0"/>
              <a:t>ITACA (interventi sui disturbi mentali in adolescenza)</a:t>
            </a:r>
          </a:p>
          <a:p>
            <a:r>
              <a:rPr lang="en-US" dirty="0" err="1"/>
              <a:t>Interventi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coaching </a:t>
            </a:r>
            <a:r>
              <a:rPr lang="en-US" dirty="0" err="1"/>
              <a:t>genitoriale</a:t>
            </a:r>
            <a:endParaRPr lang="it-IT" dirty="0"/>
          </a:p>
          <a:p>
            <a:r>
              <a:rPr lang="it-IT" dirty="0"/>
              <a:t>Progetto “Uguali e Diversi” (interventi di prevenzione contro la discriminazione e il bullismo)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Sport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Tornei di Istituto (pallavolo, altro)</a:t>
            </a:r>
          </a:p>
          <a:p>
            <a:r>
              <a:rPr lang="it-IT" dirty="0"/>
              <a:t>Gare di Istituto di atletica (Trofeo </a:t>
            </a:r>
            <a:r>
              <a:rPr lang="it-IT" dirty="0" err="1"/>
              <a:t>Pizzini</a:t>
            </a:r>
            <a:r>
              <a:rPr lang="it-IT" dirty="0"/>
              <a:t>)</a:t>
            </a:r>
          </a:p>
          <a:p>
            <a:r>
              <a:rPr lang="it-IT" dirty="0"/>
              <a:t>Progetto </a:t>
            </a:r>
            <a:r>
              <a:rPr lang="it-IT" dirty="0" smtClean="0"/>
              <a:t>Scacchi</a:t>
            </a:r>
            <a:endParaRPr lang="it-IT" dirty="0"/>
          </a:p>
          <a:p>
            <a:r>
              <a:rPr lang="it-IT" dirty="0"/>
              <a:t>Uscite didattiche a carattere sportivo (Forum di </a:t>
            </a:r>
            <a:r>
              <a:rPr lang="it-IT" dirty="0" err="1"/>
              <a:t>Assago</a:t>
            </a:r>
            <a:r>
              <a:rPr lang="it-IT" dirty="0"/>
              <a:t>, </a:t>
            </a:r>
            <a:r>
              <a:rPr lang="it-IT" dirty="0" smtClean="0"/>
              <a:t>corsi </a:t>
            </a:r>
            <a:r>
              <a:rPr lang="it-IT" dirty="0"/>
              <a:t>di vela, rafting, sci, </a:t>
            </a:r>
            <a:r>
              <a:rPr lang="it-IT" dirty="0" smtClean="0"/>
              <a:t>kayak, Raider </a:t>
            </a:r>
            <a:r>
              <a:rPr lang="it-IT" dirty="0" err="1" smtClean="0"/>
              <a:t>park</a:t>
            </a:r>
            <a:r>
              <a:rPr lang="it-IT" dirty="0" smtClean="0"/>
              <a:t>, </a:t>
            </a:r>
            <a:r>
              <a:rPr lang="it-IT" dirty="0"/>
              <a:t>ecc.)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Educazione alla cittadinanza, solidarietà e volontariato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err="1"/>
              <a:t>Didattica</a:t>
            </a:r>
            <a:r>
              <a:rPr lang="en-US" dirty="0"/>
              <a:t> </a:t>
            </a:r>
            <a:r>
              <a:rPr lang="en-US" dirty="0" err="1"/>
              <a:t>alternativa</a:t>
            </a:r>
            <a:r>
              <a:rPr lang="en-US" dirty="0"/>
              <a:t> </a:t>
            </a:r>
            <a:r>
              <a:rPr lang="en-US" dirty="0" err="1"/>
              <a:t>complementare</a:t>
            </a:r>
            <a:r>
              <a:rPr lang="en-US" dirty="0"/>
              <a:t> (</a:t>
            </a:r>
            <a:r>
              <a:rPr lang="en-US" dirty="0" err="1"/>
              <a:t>Cogestione</a:t>
            </a:r>
            <a:r>
              <a:rPr lang="en-US" dirty="0"/>
              <a:t>)</a:t>
            </a:r>
            <a:endParaRPr lang="it-IT" dirty="0"/>
          </a:p>
          <a:p>
            <a:r>
              <a:rPr lang="en-US" dirty="0"/>
              <a:t>Dona-</a:t>
            </a:r>
            <a:r>
              <a:rPr lang="en-US" dirty="0" err="1"/>
              <a:t>cibo</a:t>
            </a:r>
            <a:r>
              <a:rPr lang="en-US" dirty="0"/>
              <a:t> (</a:t>
            </a:r>
            <a:r>
              <a:rPr lang="en-US" dirty="0" err="1"/>
              <a:t>colletta</a:t>
            </a:r>
            <a:r>
              <a:rPr lang="en-US" dirty="0"/>
              <a:t> </a:t>
            </a:r>
            <a:r>
              <a:rPr lang="en-US" dirty="0" err="1"/>
              <a:t>alimentare</a:t>
            </a:r>
            <a:r>
              <a:rPr lang="en-US" dirty="0"/>
              <a:t>)</a:t>
            </a:r>
            <a:endParaRPr lang="it-IT" dirty="0"/>
          </a:p>
          <a:p>
            <a:r>
              <a:rPr lang="it-IT" dirty="0"/>
              <a:t>Progetto AVIS (sensibilizzazione alla donazione del sangue per le classi quinte)</a:t>
            </a:r>
          </a:p>
          <a:p>
            <a:r>
              <a:rPr lang="it-IT" dirty="0"/>
              <a:t>Penny </a:t>
            </a:r>
            <a:r>
              <a:rPr lang="it-IT" dirty="0" err="1"/>
              <a:t>Wirton</a:t>
            </a:r>
            <a:r>
              <a:rPr lang="it-IT" dirty="0"/>
              <a:t> (insegnamento di italiano agli stranieri condotto dagli studenti del liceo)</a:t>
            </a:r>
          </a:p>
          <a:p>
            <a:r>
              <a:rPr lang="en-US" dirty="0" err="1"/>
              <a:t>Giornalino</a:t>
            </a:r>
            <a:r>
              <a:rPr lang="en-US" dirty="0"/>
              <a:t> </a:t>
            </a:r>
            <a:r>
              <a:rPr lang="en-US" dirty="0" err="1"/>
              <a:t>scolastico</a:t>
            </a:r>
            <a:endParaRPr lang="it-IT" dirty="0"/>
          </a:p>
          <a:p>
            <a:r>
              <a:rPr lang="it-IT" dirty="0"/>
              <a:t>Progetto sulla </a:t>
            </a:r>
            <a:r>
              <a:rPr lang="it-IT" dirty="0" smtClean="0"/>
              <a:t>Legalità </a:t>
            </a:r>
            <a:r>
              <a:rPr lang="it-IT" dirty="0"/>
              <a:t>promosso da MIUR e Unione Camere Penali (Il processo penale e I suoi principi fondamentali)</a:t>
            </a:r>
          </a:p>
          <a:p>
            <a:r>
              <a:rPr lang="it-IT" dirty="0"/>
              <a:t>Progetto “Sogna e realizza”, per la promozione della progettualità imprenditorialità giovanile</a:t>
            </a:r>
          </a:p>
          <a:p>
            <a:r>
              <a:rPr lang="it-IT" dirty="0"/>
              <a:t>FAI (Progetto Ciceroni, per la conoscenza e </a:t>
            </a:r>
            <a:r>
              <a:rPr lang="it-IT" dirty="0" smtClean="0"/>
              <a:t>la tutela </a:t>
            </a:r>
            <a:r>
              <a:rPr lang="it-IT" dirty="0"/>
              <a:t>del patrimonio artistico</a:t>
            </a:r>
            <a:r>
              <a:rPr lang="it-IT" dirty="0" smtClean="0"/>
              <a:t>)</a:t>
            </a:r>
          </a:p>
          <a:p>
            <a:r>
              <a:rPr lang="it-IT" dirty="0" smtClean="0"/>
              <a:t>Conferenze a tema (i diritti costituzionali, il lavoro, il welfare, altro)</a:t>
            </a:r>
          </a:p>
          <a:p>
            <a:r>
              <a:rPr lang="it-IT" dirty="0" smtClean="0"/>
              <a:t>Partecipazione attiva al Coordinamento delle scuole milanesi per la Legalità e la Cittadinanza Attiva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Linguaggi</a:t>
            </a:r>
            <a:r>
              <a:rPr lang="en-US" b="1" dirty="0"/>
              <a:t> </a:t>
            </a:r>
            <a:r>
              <a:rPr lang="en-US" b="1" dirty="0" err="1"/>
              <a:t>espressivi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Concorso</a:t>
            </a:r>
            <a:r>
              <a:rPr lang="en-US" dirty="0"/>
              <a:t> </a:t>
            </a:r>
            <a:r>
              <a:rPr lang="en-US" dirty="0" err="1"/>
              <a:t>fotografico</a:t>
            </a:r>
            <a:endParaRPr lang="it-IT" dirty="0"/>
          </a:p>
          <a:p>
            <a:r>
              <a:rPr lang="it-IT" dirty="0"/>
              <a:t>Progetto teatro in lingua inglese</a:t>
            </a:r>
          </a:p>
          <a:p>
            <a:r>
              <a:rPr lang="en-US" dirty="0" err="1"/>
              <a:t>Pomeriggi</a:t>
            </a:r>
            <a:r>
              <a:rPr lang="en-US" dirty="0"/>
              <a:t> </a:t>
            </a:r>
            <a:r>
              <a:rPr lang="en-US" dirty="0" err="1"/>
              <a:t>d’arte</a:t>
            </a:r>
            <a:endParaRPr lang="it-IT" dirty="0"/>
          </a:p>
          <a:p>
            <a:r>
              <a:rPr lang="en-US" dirty="0" err="1"/>
              <a:t>Gruppo</a:t>
            </a:r>
            <a:r>
              <a:rPr lang="en-US" dirty="0"/>
              <a:t> </a:t>
            </a:r>
            <a:r>
              <a:rPr lang="en-US" dirty="0" err="1"/>
              <a:t>Teatro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Scala</a:t>
            </a:r>
            <a:endParaRPr lang="it-IT" dirty="0"/>
          </a:p>
          <a:p>
            <a:r>
              <a:rPr lang="it-IT" dirty="0"/>
              <a:t>Progetto Cinema (formazione e diffusione della cultura cinematografica attraverso corsi e cineforum)</a:t>
            </a:r>
          </a:p>
          <a:p>
            <a:r>
              <a:rPr lang="it-IT" dirty="0"/>
              <a:t>Progetto Lettura (incontri con gli autori, </a:t>
            </a:r>
            <a:r>
              <a:rPr lang="it-IT" dirty="0" err="1"/>
              <a:t>book-crossing</a:t>
            </a:r>
            <a:r>
              <a:rPr lang="it-IT" dirty="0"/>
              <a:t>, lettura ad alta voce, angolo della stampa)</a:t>
            </a:r>
          </a:p>
          <a:p>
            <a:r>
              <a:rPr lang="it-IT" dirty="0"/>
              <a:t>Laboratori di scrittura creativa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Organigramma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hlinkClick r:id="rId2"/>
              </a:rPr>
              <a:t>https://www.liceoeinsteinmilano.edu.it/circ1920/organigramma%202019%202020.pdf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Linee d’azione del POF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5400" dirty="0" smtClean="0"/>
              <a:t>Progetti</a:t>
            </a:r>
            <a:endParaRPr lang="it-IT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Orientamento</a:t>
            </a:r>
            <a:r>
              <a:rPr lang="en-US" b="1" dirty="0"/>
              <a:t> in </a:t>
            </a:r>
            <a:r>
              <a:rPr lang="en-US" b="1" dirty="0" err="1"/>
              <a:t>entrata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Serate di presentazione dell’offerta formativa ai genitori e agli studenti di terza media</a:t>
            </a:r>
          </a:p>
          <a:p>
            <a:r>
              <a:rPr lang="it-IT" dirty="0" smtClean="0"/>
              <a:t>Sabati aperti (visite alla scuola)</a:t>
            </a:r>
          </a:p>
          <a:p>
            <a:r>
              <a:rPr lang="it-IT" dirty="0" smtClean="0"/>
              <a:t>Partecipazione ai campus organizzati dalle scuole secondarie di primo grado</a:t>
            </a:r>
          </a:p>
          <a:p>
            <a:r>
              <a:rPr lang="it-IT" dirty="0" smtClean="0"/>
              <a:t>Indicazioni per il ripasso estivo</a:t>
            </a:r>
          </a:p>
          <a:p>
            <a:r>
              <a:rPr lang="en-US" dirty="0" smtClean="0"/>
              <a:t>Studio </a:t>
            </a:r>
            <a:r>
              <a:rPr lang="en-US" dirty="0" err="1" smtClean="0"/>
              <a:t>assistito</a:t>
            </a:r>
            <a:r>
              <a:rPr lang="en-US" dirty="0" smtClean="0"/>
              <a:t> (</a:t>
            </a:r>
            <a:r>
              <a:rPr lang="en-US" dirty="0" err="1" smtClean="0"/>
              <a:t>classi</a:t>
            </a:r>
            <a:r>
              <a:rPr lang="en-US" dirty="0" smtClean="0"/>
              <a:t> prime)</a:t>
            </a:r>
            <a:endParaRPr lang="it-IT" dirty="0"/>
          </a:p>
          <a:p>
            <a:r>
              <a:rPr lang="it-IT" dirty="0" smtClean="0"/>
              <a:t>Progetto Itinerari </a:t>
            </a:r>
            <a:r>
              <a:rPr lang="it-IT" dirty="0"/>
              <a:t>e </a:t>
            </a:r>
            <a:r>
              <a:rPr lang="it-IT" dirty="0" smtClean="0"/>
              <a:t>Approdi (biennio)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Sostegno</a:t>
            </a:r>
            <a:r>
              <a:rPr lang="en-US" b="1" dirty="0"/>
              <a:t> e </a:t>
            </a:r>
            <a:r>
              <a:rPr lang="en-US" b="1" dirty="0" err="1"/>
              <a:t>recupero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Corsi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recupero</a:t>
            </a:r>
            <a:endParaRPr lang="it-IT" dirty="0"/>
          </a:p>
          <a:p>
            <a:r>
              <a:rPr lang="en-US" dirty="0" err="1"/>
              <a:t>Sportelli</a:t>
            </a:r>
            <a:r>
              <a:rPr lang="en-US" dirty="0"/>
              <a:t> </a:t>
            </a:r>
            <a:r>
              <a:rPr lang="en-US" dirty="0" err="1"/>
              <a:t>disciplinari</a:t>
            </a:r>
            <a:endParaRPr lang="it-IT" dirty="0"/>
          </a:p>
          <a:p>
            <a:r>
              <a:rPr lang="it-IT" dirty="0"/>
              <a:t>Supporto didattico classi seconde (docenti e </a:t>
            </a:r>
            <a:r>
              <a:rPr lang="it-IT" i="1" dirty="0" err="1"/>
              <a:t>peer</a:t>
            </a:r>
            <a:r>
              <a:rPr lang="it-IT" i="1" dirty="0"/>
              <a:t> tutor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Orientamento</a:t>
            </a:r>
            <a:r>
              <a:rPr lang="en-US" b="1" dirty="0"/>
              <a:t> in </a:t>
            </a:r>
            <a:r>
              <a:rPr lang="en-US" b="1" dirty="0" err="1"/>
              <a:t>uscita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Servizio di orientamento universitario (incontro con gli ex studenti, incontri informativi/formativi con le Università) </a:t>
            </a:r>
          </a:p>
          <a:p>
            <a:r>
              <a:rPr lang="en-US" dirty="0" err="1"/>
              <a:t>Sportello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counseling</a:t>
            </a:r>
            <a:endParaRPr lang="it-IT" dirty="0"/>
          </a:p>
          <a:p>
            <a:r>
              <a:rPr lang="en-US" dirty="0" smtClean="0"/>
              <a:t>PCTO</a:t>
            </a:r>
            <a:endParaRPr lang="it-IT" dirty="0"/>
          </a:p>
          <a:p>
            <a:r>
              <a:rPr lang="it-IT" dirty="0"/>
              <a:t>Verso l’Università (preparazione al TOL del Politecnico)</a:t>
            </a:r>
          </a:p>
          <a:p>
            <a:r>
              <a:rPr lang="it-IT" dirty="0"/>
              <a:t> </a:t>
            </a:r>
            <a:r>
              <a:rPr lang="it-IT" dirty="0" err="1"/>
              <a:t>Unitest</a:t>
            </a:r>
            <a:r>
              <a:rPr lang="it-IT" dirty="0"/>
              <a:t> (preparazione ai test universitari di  Medicina,Odontoiatria, Veterinaria)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Riconoscimento e valorizzazione delle eccellenze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Olimpiadi di Italiano</a:t>
            </a:r>
          </a:p>
          <a:p>
            <a:r>
              <a:rPr lang="it-IT" dirty="0"/>
              <a:t>Gare di </a:t>
            </a:r>
            <a:r>
              <a:rPr lang="it-IT" dirty="0" smtClean="0"/>
              <a:t>Matematica </a:t>
            </a:r>
            <a:r>
              <a:rPr lang="it-IT" dirty="0"/>
              <a:t>individuali e a squadre</a:t>
            </a:r>
          </a:p>
          <a:p>
            <a:r>
              <a:rPr lang="it-IT" dirty="0"/>
              <a:t>Olimpiadi di </a:t>
            </a:r>
            <a:r>
              <a:rPr lang="it-IT" dirty="0" smtClean="0"/>
              <a:t>Fisica</a:t>
            </a:r>
            <a:endParaRPr lang="it-IT" dirty="0"/>
          </a:p>
          <a:p>
            <a:r>
              <a:rPr lang="it-IT" dirty="0"/>
              <a:t>Olimpiadi delle </a:t>
            </a:r>
            <a:r>
              <a:rPr lang="it-IT" dirty="0" smtClean="0"/>
              <a:t>Lingue straniere</a:t>
            </a:r>
          </a:p>
          <a:p>
            <a:r>
              <a:rPr lang="en-US" dirty="0"/>
              <a:t>Bonus </a:t>
            </a:r>
            <a:r>
              <a:rPr lang="en-US" dirty="0" err="1"/>
              <a:t>eccellenze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Cultura scientifica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Progetto</a:t>
            </a:r>
            <a:r>
              <a:rPr lang="en-US" dirty="0"/>
              <a:t> CUSMIBIO</a:t>
            </a:r>
            <a:endParaRPr lang="it-IT" dirty="0"/>
          </a:p>
          <a:p>
            <a:r>
              <a:rPr lang="en-US" dirty="0" err="1"/>
              <a:t>Progetto</a:t>
            </a:r>
            <a:r>
              <a:rPr lang="en-US" dirty="0"/>
              <a:t> UNISTEM</a:t>
            </a:r>
            <a:endParaRPr lang="it-IT" dirty="0"/>
          </a:p>
          <a:p>
            <a:r>
              <a:rPr lang="en-US" dirty="0" err="1"/>
              <a:t>Progetto</a:t>
            </a:r>
            <a:r>
              <a:rPr lang="en-US" dirty="0"/>
              <a:t> </a:t>
            </a:r>
            <a:r>
              <a:rPr lang="en-US" dirty="0" err="1" smtClean="0"/>
              <a:t>Cervellamente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S</a:t>
            </a:r>
            <a:r>
              <a:rPr lang="en-US" dirty="0" err="1" smtClean="0"/>
              <a:t>cienza</a:t>
            </a:r>
            <a:r>
              <a:rPr lang="en-US" dirty="0" smtClean="0"/>
              <a:t> a </a:t>
            </a:r>
            <a:r>
              <a:rPr lang="en-US" dirty="0" err="1" smtClean="0"/>
              <a:t>scuola</a:t>
            </a:r>
            <a:endParaRPr lang="it-IT" dirty="0"/>
          </a:p>
          <a:p>
            <a:r>
              <a:rPr lang="it-IT" dirty="0"/>
              <a:t>Scientifica-mente (ciclo di incontri con </a:t>
            </a:r>
            <a:r>
              <a:rPr lang="it-IT" dirty="0" smtClean="0"/>
              <a:t>relatori </a:t>
            </a:r>
            <a:r>
              <a:rPr lang="it-IT" dirty="0"/>
              <a:t>di fama sul rapporto tra cultura scientifica e umanistica)</a:t>
            </a:r>
          </a:p>
          <a:p>
            <a:r>
              <a:rPr lang="it-IT" dirty="0"/>
              <a:t>Corsi di potenziamento scientifico (Stampa 3D, Arduino, </a:t>
            </a:r>
            <a:r>
              <a:rPr lang="it-IT" dirty="0" smtClean="0"/>
              <a:t>laboratorio </a:t>
            </a:r>
            <a:r>
              <a:rPr lang="it-IT" dirty="0"/>
              <a:t>sui raggi cosmici, altro)</a:t>
            </a:r>
          </a:p>
          <a:p>
            <a:r>
              <a:rPr lang="it-IT" dirty="0"/>
              <a:t>Incontri e conferenze con esperti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Potenziamento lingue straniere e certificazioni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Bilinguismo</a:t>
            </a:r>
            <a:r>
              <a:rPr lang="en-US" dirty="0" smtClean="0"/>
              <a:t> (</a:t>
            </a:r>
            <a:r>
              <a:rPr lang="en-US" dirty="0" err="1" smtClean="0"/>
              <a:t>Inglese</a:t>
            </a:r>
            <a:r>
              <a:rPr lang="en-US" dirty="0" smtClean="0"/>
              <a:t> + </a:t>
            </a:r>
            <a:r>
              <a:rPr lang="en-US" dirty="0" err="1" smtClean="0"/>
              <a:t>Francese</a:t>
            </a:r>
            <a:r>
              <a:rPr lang="en-US" dirty="0" smtClean="0"/>
              <a:t>)</a:t>
            </a:r>
          </a:p>
          <a:p>
            <a:r>
              <a:rPr lang="it-IT" dirty="0" smtClean="0"/>
              <a:t>Corsi extracurricolari di spagnolo e tedesco</a:t>
            </a:r>
          </a:p>
          <a:p>
            <a:r>
              <a:rPr lang="it-IT" dirty="0" smtClean="0"/>
              <a:t>Corso </a:t>
            </a:r>
            <a:r>
              <a:rPr lang="it-IT" dirty="0"/>
              <a:t>preparatorio alla certificazione </a:t>
            </a:r>
            <a:r>
              <a:rPr lang="it-IT" dirty="0" err="1"/>
              <a:t>Preliminary</a:t>
            </a:r>
            <a:r>
              <a:rPr lang="it-IT" dirty="0"/>
              <a:t> English Test (PET)</a:t>
            </a:r>
          </a:p>
          <a:p>
            <a:r>
              <a:rPr lang="it-IT" dirty="0"/>
              <a:t>Corso preparatorio alla certificazione First Certificate (FCE)</a:t>
            </a:r>
          </a:p>
          <a:p>
            <a:r>
              <a:rPr lang="it-IT" dirty="0"/>
              <a:t>Corso preparatorio alla certificazione CAE</a:t>
            </a:r>
          </a:p>
          <a:p>
            <a:r>
              <a:rPr lang="it-IT" dirty="0" err="1"/>
              <a:t>Vacanze-studio</a:t>
            </a:r>
            <a:r>
              <a:rPr lang="it-IT" dirty="0"/>
              <a:t> all’estero in Irlanda/Inghilterra, ecc.</a:t>
            </a:r>
          </a:p>
          <a:p>
            <a:r>
              <a:rPr lang="it-IT" dirty="0" smtClean="0"/>
              <a:t>Corso </a:t>
            </a:r>
            <a:r>
              <a:rPr lang="it-IT" dirty="0"/>
              <a:t>preparatorio alla certificazione </a:t>
            </a:r>
            <a:r>
              <a:rPr lang="it-IT" dirty="0" err="1"/>
              <a:t>Diplome</a:t>
            </a:r>
            <a:r>
              <a:rPr lang="it-IT" dirty="0"/>
              <a:t> d'</a:t>
            </a:r>
            <a:r>
              <a:rPr lang="it-IT" dirty="0" err="1"/>
              <a:t>Études</a:t>
            </a:r>
            <a:r>
              <a:rPr lang="it-IT" dirty="0"/>
              <a:t> en Langue </a:t>
            </a:r>
            <a:r>
              <a:rPr lang="it-IT" dirty="0" err="1"/>
              <a:t>Française</a:t>
            </a:r>
            <a:r>
              <a:rPr lang="it-IT" dirty="0"/>
              <a:t> (DELF)</a:t>
            </a:r>
          </a:p>
          <a:p>
            <a:r>
              <a:rPr lang="it-IT" dirty="0" smtClean="0"/>
              <a:t>Progetto </a:t>
            </a:r>
            <a:r>
              <a:rPr lang="it-IT" dirty="0" err="1" smtClean="0"/>
              <a:t>Transalp</a:t>
            </a:r>
            <a:r>
              <a:rPr lang="it-IT" dirty="0" smtClean="0"/>
              <a:t> </a:t>
            </a:r>
            <a:r>
              <a:rPr lang="it-IT" dirty="0"/>
              <a:t>(scambi culturali con la Francia)</a:t>
            </a:r>
          </a:p>
          <a:p>
            <a:r>
              <a:rPr lang="it-IT" dirty="0" smtClean="0"/>
              <a:t>Laboratorio di conversazione </a:t>
            </a:r>
            <a:r>
              <a:rPr lang="it-IT" dirty="0"/>
              <a:t>in lingua inglese con docente madrelingua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295</TotalTime>
  <Words>649</Words>
  <Application>Microsoft Office PowerPoint</Application>
  <PresentationFormat>Presentazione su schermo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Tramonto</vt:lpstr>
      <vt:lpstr>Piano offerta formativa</vt:lpstr>
      <vt:lpstr>Organigramma</vt:lpstr>
      <vt:lpstr>Linee d’azione del POF</vt:lpstr>
      <vt:lpstr>Orientamento in entrata</vt:lpstr>
      <vt:lpstr>Sostegno e recupero</vt:lpstr>
      <vt:lpstr>Orientamento in uscita</vt:lpstr>
      <vt:lpstr>Riconoscimento e valorizzazione delle eccellenze</vt:lpstr>
      <vt:lpstr>Cultura scientifica</vt:lpstr>
      <vt:lpstr>Potenziamento lingue straniere e certificazioni</vt:lpstr>
      <vt:lpstr>Didattica digitale e certificazioni informatiche</vt:lpstr>
      <vt:lpstr>Salute e benessere</vt:lpstr>
      <vt:lpstr>Sport</vt:lpstr>
      <vt:lpstr>Educazione alla cittadinanza, solidarietà e volontariato</vt:lpstr>
      <vt:lpstr>Linguaggi espressivi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preside</dc:creator>
  <cp:lastModifiedBy>preside</cp:lastModifiedBy>
  <cp:revision>56</cp:revision>
  <dcterms:created xsi:type="dcterms:W3CDTF">2019-10-23T09:59:54Z</dcterms:created>
  <dcterms:modified xsi:type="dcterms:W3CDTF">2019-11-14T10:26:21Z</dcterms:modified>
</cp:coreProperties>
</file>